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226" r:id="rId1"/>
  </p:sldMasterIdLst>
  <p:notesMasterIdLst>
    <p:notesMasterId r:id="rId14"/>
  </p:notesMasterIdLst>
  <p:handoutMasterIdLst>
    <p:handoutMasterId r:id="rId15"/>
  </p:handoutMasterIdLst>
  <p:sldIdLst>
    <p:sldId id="279" r:id="rId2"/>
    <p:sldId id="688" r:id="rId3"/>
    <p:sldId id="683" r:id="rId4"/>
    <p:sldId id="689" r:id="rId5"/>
    <p:sldId id="684" r:id="rId6"/>
    <p:sldId id="685" r:id="rId7"/>
    <p:sldId id="676" r:id="rId8"/>
    <p:sldId id="677" r:id="rId9"/>
    <p:sldId id="686" r:id="rId10"/>
    <p:sldId id="691" r:id="rId11"/>
    <p:sldId id="694" r:id="rId12"/>
    <p:sldId id="276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bg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bg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bg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bg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7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178BA"/>
    <a:srgbClr val="FF0000"/>
    <a:srgbClr val="339966"/>
    <a:srgbClr val="6446AE"/>
    <a:srgbClr val="00682F"/>
    <a:srgbClr val="000000"/>
    <a:srgbClr val="FEBDB2"/>
    <a:srgbClr val="FF3399"/>
    <a:srgbClr val="FFFF00"/>
    <a:srgbClr val="00B05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953" autoAdjust="0"/>
    <p:restoredTop sz="90557" autoAdjust="0"/>
  </p:normalViewPr>
  <p:slideViewPr>
    <p:cSldViewPr>
      <p:cViewPr>
        <p:scale>
          <a:sx n="40" d="100"/>
          <a:sy n="40" d="100"/>
        </p:scale>
        <p:origin x="-3798" y="-14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4" d="100"/>
          <a:sy n="34" d="100"/>
        </p:scale>
        <p:origin x="-1542" y="-102"/>
      </p:cViewPr>
      <p:guideLst>
        <p:guide orient="horz" pos="2927"/>
        <p:guide pos="220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9" tIns="45719" rIns="91439" bIns="45719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9" tIns="45719" rIns="91439" bIns="45719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390A3714-F61B-4F6F-8B15-926C41AAEA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96913"/>
            <a:ext cx="4651375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9" tIns="45719" rIns="91439" bIns="45719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9" tIns="45719" rIns="91439" bIns="45719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62AC66C9-04FB-4520-BA19-ACA3E816E2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C4C97A-A5DB-4F64-91FD-51E10E78ECD9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4301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F3757A-ACD5-407C-88D9-F077675C7F25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5427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446804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CCA7F-17F6-439C-B77B-402F319E243E}" type="datetimeFigureOut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260AA-B4C5-4021-ACBA-125318685A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34411-C4D6-4CF4-B1C6-F3AA7021D98F}" type="datetimeFigureOut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DF723-4B5C-4C78-BB3C-E066D24EA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6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6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DA0A4-1788-4CBD-9432-0401D2535D87}" type="datetimeFigureOut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D3591-7FD4-4AA9-A5D6-A9B4CFF4DC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1C588-64F4-45C5-A9AB-10F5ECA10660}" type="datetimeFigureOut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020B5-2A05-4D3F-8401-4B02B68802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BF502-0453-4131-BF6F-B2C04AE662DD}" type="datetimeFigureOut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A8CC6-6EC8-4090-9E08-4BFC3CF7DC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C5EA8-F2C0-452E-B55F-D459B3BB2365}" type="datetimeFigureOut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A0A9E-EAC2-4F33-97E2-5F692FC4F4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18FD0-066A-4112-85D0-D0D91BD7C9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F95D7-0B7E-420B-B211-621803FBC880}" type="datetimeFigureOut">
              <a:rPr lang="en-US"/>
              <a:pPr>
                <a:defRPr/>
              </a:pPr>
              <a:t>8/30/2017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BA2CD-9CD4-49CD-B3EB-A1DBC409EFC5}" type="datetimeFigureOut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DB8BD-D8E4-4EAA-BFC2-E70CFF11ED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C10DA-8BDE-4002-B696-F166D0E2974F}" type="datetimeFigureOut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E253B-5BBB-4F36-8E64-A99813AF5B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D6231-26CD-467A-AEB8-EFBADD9AB7CA}" type="datetimeFigureOut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1E242-67C0-459C-9BEE-EDE4ACA13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87E7C-D918-4785-8627-DDFCCB7EB574}" type="datetimeFigureOut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E68F4-AB51-42DD-BFCE-A6BC222CEE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51FE59D-7EF2-420D-B22D-6CEE8705EE61}" type="datetimeFigureOut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DA5DCC5-E1B6-4A49-916C-D9BAF62C83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02" r:id="rId1"/>
    <p:sldLayoutId id="2147484303" r:id="rId2"/>
    <p:sldLayoutId id="2147484311" r:id="rId3"/>
    <p:sldLayoutId id="2147484304" r:id="rId4"/>
    <p:sldLayoutId id="2147484312" r:id="rId5"/>
    <p:sldLayoutId id="2147484305" r:id="rId6"/>
    <p:sldLayoutId id="2147484306" r:id="rId7"/>
    <p:sldLayoutId id="2147484307" r:id="rId8"/>
    <p:sldLayoutId id="2147484308" r:id="rId9"/>
    <p:sldLayoutId id="2147484309" r:id="rId10"/>
    <p:sldLayoutId id="2147484310" r:id="rId11"/>
    <p:sldLayoutId id="214748431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785786" y="5643578"/>
            <a:ext cx="7940572" cy="10772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3200" dirty="0">
                <a:solidFill>
                  <a:srgbClr val="002060"/>
                </a:solidFill>
                <a:latin typeface="Arial" charset="0"/>
              </a:rPr>
              <a:t>NATIONAL INSTITUTE OF HYDROLOGY</a:t>
            </a:r>
          </a:p>
          <a:p>
            <a:pPr algn="ctr" eaLnBrk="0" hangingPunct="0">
              <a:defRPr/>
            </a:pPr>
            <a:r>
              <a:rPr lang="en-US" sz="3200" dirty="0">
                <a:solidFill>
                  <a:srgbClr val="002060"/>
                </a:solidFill>
                <a:latin typeface="Arial" charset="0"/>
              </a:rPr>
              <a:t>ROORKEE</a:t>
            </a:r>
            <a:endParaRPr lang="en-US" sz="2400" b="0" dirty="0">
              <a:solidFill>
                <a:srgbClr val="002060"/>
              </a:solidFill>
            </a:endParaRPr>
          </a:p>
        </p:txBody>
      </p:sp>
      <p:pic>
        <p:nvPicPr>
          <p:cNvPr id="5125" name="Picture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70428" y="4324498"/>
            <a:ext cx="1166760" cy="1264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2" descr="C:\backup_c\New folder (3)\IMG_7779 a 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833" y="1268760"/>
            <a:ext cx="5112479" cy="2996952"/>
          </a:xfrm>
          <a:prstGeom prst="cube">
            <a:avLst/>
          </a:prstGeom>
          <a:noFill/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77908"/>
            <a:ext cx="9144000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National Hydrology Project (NHP)</a:t>
            </a:r>
            <a:endParaRPr lang="en-US" sz="4000" b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1142984"/>
            <a:ext cx="8229600" cy="5867400"/>
          </a:xfrm>
        </p:spPr>
        <p:txBody>
          <a:bodyPr>
            <a:normAutofit/>
          </a:bodyPr>
          <a:lstStyle/>
          <a:p>
            <a:pPr marL="169863" indent="-169863" algn="just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</a:rPr>
              <a:t>National Institute of Hydrology, </a:t>
            </a:r>
            <a:r>
              <a:rPr lang="en-US" sz="2800" b="1" dirty="0" err="1" smtClean="0">
                <a:solidFill>
                  <a:srgbClr val="002060"/>
                </a:solidFill>
              </a:rPr>
              <a:t>Roorkee</a:t>
            </a:r>
            <a:r>
              <a:rPr lang="en-US" sz="2800" b="1" dirty="0" smtClean="0">
                <a:solidFill>
                  <a:srgbClr val="002060"/>
                </a:solidFill>
              </a:rPr>
              <a:t> is already registered on PFMS.</a:t>
            </a:r>
          </a:p>
          <a:p>
            <a:pPr marL="169863" indent="-169863" algn="just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</a:rPr>
              <a:t>The Bank Account No. 35527112389 (NHP) is linked to the PFMS.</a:t>
            </a:r>
          </a:p>
          <a:p>
            <a:pPr marL="169863" indent="-169863" algn="just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</a:rPr>
              <a:t>Soon </a:t>
            </a:r>
            <a:r>
              <a:rPr lang="en-US" sz="2800" b="1" dirty="0" smtClean="0">
                <a:solidFill>
                  <a:srgbClr val="002060"/>
                </a:solidFill>
              </a:rPr>
              <a:t>NIH PFMS account will be operational.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" y="0"/>
            <a:ext cx="9144000" cy="1052736"/>
          </a:xfrm>
          <a:prstGeom prst="rect">
            <a:avLst/>
          </a:prstGeom>
          <a:solidFill>
            <a:schemeClr val="accent5"/>
          </a:solidFill>
          <a:ln w="6350" cap="rnd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endParaRPr lang="en-US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chemeClr val="tx1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  <a:p>
            <a:pPr algn="ctr" eaLnBrk="0" fontAlgn="auto" hangingPunct="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endParaRPr lang="en-US" sz="3200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chemeClr val="tx1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4414" y="-285776"/>
            <a:ext cx="7772400" cy="12192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PFMS: Public Financial Management System</a:t>
            </a:r>
            <a:endParaRPr lang="en-US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1142984"/>
            <a:ext cx="8229600" cy="5867400"/>
          </a:xfrm>
        </p:spPr>
        <p:txBody>
          <a:bodyPr>
            <a:normAutofit/>
          </a:bodyPr>
          <a:lstStyle/>
          <a:p>
            <a:pPr marL="169863" indent="-169863" algn="just">
              <a:buFont typeface="Arial" pitchFamily="34" charset="0"/>
              <a:buChar char="•"/>
            </a:pPr>
            <a:r>
              <a:rPr lang="en-US" sz="2800" b="1" dirty="0" err="1" smtClean="0">
                <a:solidFill>
                  <a:srgbClr val="002060"/>
                </a:solidFill>
              </a:rPr>
              <a:t>Oragnisation</a:t>
            </a:r>
            <a:r>
              <a:rPr lang="en-US" sz="2800" b="1" dirty="0" smtClean="0">
                <a:solidFill>
                  <a:srgbClr val="002060"/>
                </a:solidFill>
              </a:rPr>
              <a:t> of trainings as per the training calendar and as per the need/requirements of the IAs</a:t>
            </a:r>
          </a:p>
          <a:p>
            <a:pPr marL="169863" indent="-169863" algn="just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</a:rPr>
              <a:t>R&amp;D session of the PDS received from IAs</a:t>
            </a:r>
          </a:p>
          <a:p>
            <a:pPr marL="169863" indent="-169863" algn="just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</a:rPr>
              <a:t>Preparation of bid documents of all the equipments</a:t>
            </a:r>
          </a:p>
          <a:p>
            <a:pPr marL="169863" indent="-169863" algn="just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</a:rPr>
              <a:t>Studies to be carried out in the Centre of Excellence of modeling</a:t>
            </a:r>
          </a:p>
          <a:p>
            <a:pPr marL="169863" indent="-169863" algn="just">
              <a:buFont typeface="Arial" pitchFamily="34" charset="0"/>
              <a:buChar char="•"/>
            </a:pP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" y="0"/>
            <a:ext cx="9144000" cy="1052736"/>
          </a:xfrm>
          <a:prstGeom prst="rect">
            <a:avLst/>
          </a:prstGeom>
          <a:solidFill>
            <a:schemeClr val="accent5"/>
          </a:solidFill>
          <a:ln w="6350" cap="rnd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endParaRPr lang="en-US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chemeClr val="tx1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  <a:p>
            <a:pPr algn="ctr" eaLnBrk="0" fontAlgn="auto" hangingPunct="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endParaRPr lang="en-US" sz="3200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chemeClr val="tx1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4414" y="-285776"/>
            <a:ext cx="7772400" cy="12192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WAY FORWARD</a:t>
            </a:r>
            <a:endParaRPr lang="en-US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WordArt 199"/>
          <p:cNvSpPr>
            <a:spLocks noChangeArrowheads="1" noChangeShapeType="1" noTextEdit="1"/>
          </p:cNvSpPr>
          <p:nvPr/>
        </p:nvSpPr>
        <p:spPr bwMode="auto">
          <a:xfrm>
            <a:off x="4356100" y="5013325"/>
            <a:ext cx="4533900" cy="8778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N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THANKS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Box 4"/>
          <p:cNvSpPr txBox="1">
            <a:spLocks noChangeArrowheads="1"/>
          </p:cNvSpPr>
          <p:nvPr/>
        </p:nvSpPr>
        <p:spPr bwMode="auto">
          <a:xfrm>
            <a:off x="285750" y="1255713"/>
            <a:ext cx="8496300" cy="626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5888" indent="-115888" algn="just">
              <a:defRPr/>
            </a:pPr>
            <a:r>
              <a:rPr lang="en-IN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N" sz="30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NIH is assigned with </a:t>
            </a:r>
            <a:r>
              <a:rPr lang="en-IN" sz="30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following tasks </a:t>
            </a:r>
            <a:r>
              <a:rPr lang="en-IN" sz="30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NHP</a:t>
            </a:r>
            <a:r>
              <a:rPr lang="en-IN" sz="30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algn="just">
              <a:defRPr/>
            </a:pPr>
            <a:endParaRPr lang="en-IN" sz="11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39775" indent="-739775" algn="just">
              <a:lnSpc>
                <a:spcPct val="150000"/>
              </a:lnSpc>
              <a:buClr>
                <a:srgbClr val="00682F"/>
              </a:buClr>
              <a:buFont typeface="Wingdings" pitchFamily="2" charset="2"/>
              <a:buChar char="Ø"/>
              <a:defRPr/>
            </a:pPr>
            <a:r>
              <a:rPr lang="en-IN" dirty="0">
                <a:solidFill>
                  <a:srgbClr val="0070C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Planning and organising training programmes for capacity building of the Implementing Agencies (</a:t>
            </a:r>
            <a:r>
              <a:rPr lang="en-IN" dirty="0" err="1">
                <a:solidFill>
                  <a:srgbClr val="0070C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IAs</a:t>
            </a:r>
            <a:r>
              <a:rPr lang="en-IN" dirty="0">
                <a:solidFill>
                  <a:srgbClr val="0070C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). </a:t>
            </a:r>
          </a:p>
          <a:p>
            <a:pPr marL="739775" indent="-739775" algn="just">
              <a:lnSpc>
                <a:spcPct val="150000"/>
              </a:lnSpc>
              <a:buClr>
                <a:srgbClr val="00682F"/>
              </a:buClr>
              <a:buFont typeface="Wingdings" pitchFamily="2" charset="2"/>
              <a:buChar char="Ø"/>
              <a:defRPr/>
            </a:pPr>
            <a:r>
              <a:rPr lang="en-IN" dirty="0" smtClean="0">
                <a:solidFill>
                  <a:srgbClr val="0070C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Purpose </a:t>
            </a:r>
            <a:r>
              <a:rPr lang="en-IN" dirty="0">
                <a:solidFill>
                  <a:srgbClr val="0070C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Driven </a:t>
            </a:r>
            <a:r>
              <a:rPr lang="en-IN" dirty="0" smtClean="0">
                <a:solidFill>
                  <a:srgbClr val="0070C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Support </a:t>
            </a:r>
            <a:r>
              <a:rPr lang="en-IN" dirty="0">
                <a:solidFill>
                  <a:srgbClr val="0070C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(PDS): Initiation, Review and Monitoring</a:t>
            </a:r>
            <a:r>
              <a:rPr lang="en-IN" dirty="0" smtClean="0">
                <a:solidFill>
                  <a:srgbClr val="0070C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.</a:t>
            </a:r>
          </a:p>
          <a:p>
            <a:pPr marL="739775" indent="-739775" algn="just">
              <a:lnSpc>
                <a:spcPct val="150000"/>
              </a:lnSpc>
              <a:buClr>
                <a:srgbClr val="00682F"/>
              </a:buClr>
              <a:buFont typeface="Wingdings" pitchFamily="2" charset="2"/>
              <a:buChar char="Ø"/>
              <a:defRPr/>
            </a:pPr>
            <a:r>
              <a:rPr lang="en-IN" dirty="0" smtClean="0">
                <a:solidFill>
                  <a:srgbClr val="0070C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Centre of Excellence in Hydrological Modelling</a:t>
            </a:r>
            <a:endParaRPr lang="en-IN" dirty="0">
              <a:solidFill>
                <a:srgbClr val="0070C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  <a:p>
            <a:pPr marL="857250" indent="-627063" algn="just">
              <a:buClr>
                <a:srgbClr val="00682F"/>
              </a:buClr>
              <a:buFont typeface="Wingdings" pitchFamily="2" charset="2"/>
              <a:buChar char="Ø"/>
              <a:defRPr/>
            </a:pPr>
            <a:endParaRPr lang="en-IN" sz="1200" dirty="0">
              <a:solidFill>
                <a:srgbClr val="0070C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  <a:p>
            <a:pPr marL="457200" indent="-457200" algn="just">
              <a:buFontTx/>
              <a:buAutoNum type="arabicPeriod"/>
              <a:defRPr/>
            </a:pPr>
            <a:endParaRPr lang="en-IN" sz="2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accent5"/>
          </a:solidFill>
          <a:ln w="6350" cap="rnd" cmpd="sng" algn="ctr">
            <a:noFill/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lang="en-US" sz="48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sz="4000" b="1" smtClean="0">
                <a:solidFill>
                  <a:srgbClr val="FFFF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ROLE OF NIH IN NHP</a:t>
            </a:r>
            <a:endParaRPr sz="4000" b="1">
              <a:solidFill>
                <a:srgbClr val="FFFF00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756529" y="980728"/>
            <a:ext cx="9144063" cy="1224136"/>
          </a:xfrm>
        </p:spPr>
        <p:txBody>
          <a:bodyPr>
            <a:noAutofit/>
          </a:bodyPr>
          <a:lstStyle/>
          <a:p>
            <a:pPr marL="804863" lvl="1" indent="-746125">
              <a:spcBef>
                <a:spcPts val="0"/>
              </a:spcBef>
              <a:buClr>
                <a:srgbClr val="00682F"/>
              </a:buClr>
              <a:buSzPct val="100000"/>
              <a:buNone/>
              <a:tabLst>
                <a:tab pos="398463" algn="l"/>
              </a:tabLst>
            </a:pPr>
            <a:r>
              <a:rPr lang="en-IN" sz="2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Dr. Sharad K Jain, Director		Project Coordinator</a:t>
            </a:r>
          </a:p>
          <a:p>
            <a:pPr marL="804863" lvl="1" indent="-746125">
              <a:spcBef>
                <a:spcPts val="0"/>
              </a:spcBef>
              <a:buClr>
                <a:srgbClr val="00682F"/>
              </a:buClr>
              <a:buSzPct val="100000"/>
              <a:buNone/>
              <a:tabLst>
                <a:tab pos="398463" algn="l"/>
              </a:tabLst>
            </a:pPr>
            <a:r>
              <a:rPr lang="en-IN" sz="2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Dr. Sanjay K Jain, Sc. ’G’ 		Nodal Officer</a:t>
            </a:r>
          </a:p>
          <a:p>
            <a:pPr marL="804863" lvl="1" indent="-746125">
              <a:spcBef>
                <a:spcPts val="0"/>
              </a:spcBef>
              <a:buClr>
                <a:srgbClr val="00682F"/>
              </a:buClr>
              <a:buSzPct val="100000"/>
              <a:buNone/>
              <a:tabLst>
                <a:tab pos="398463" algn="l"/>
              </a:tabLst>
            </a:pPr>
            <a:r>
              <a:rPr lang="en-IN" sz="20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Er</a:t>
            </a:r>
            <a:r>
              <a:rPr lang="en-IN" sz="2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C P Kumar, Sc. ‘G’			PDS Coordinator</a:t>
            </a:r>
          </a:p>
          <a:p>
            <a:pPr marL="804863" lvl="1" indent="-746125">
              <a:spcBef>
                <a:spcPts val="0"/>
              </a:spcBef>
              <a:buClr>
                <a:srgbClr val="00682F"/>
              </a:buClr>
              <a:buSzPct val="100000"/>
              <a:buNone/>
              <a:tabLst>
                <a:tab pos="398463" algn="l"/>
              </a:tabLst>
            </a:pPr>
            <a:r>
              <a:rPr lang="en-IN" sz="2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Dr. A K </a:t>
            </a:r>
            <a:r>
              <a:rPr lang="en-IN" sz="20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Lohani</a:t>
            </a:r>
            <a:r>
              <a:rPr lang="en-IN" sz="2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Sc. ’G’		Training Coordinator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31430009"/>
              </p:ext>
            </p:extLst>
          </p:nvPr>
        </p:nvGraphicFramePr>
        <p:xfrm>
          <a:off x="179512" y="2708920"/>
          <a:ext cx="8784976" cy="3962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7849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28216">
                <a:tc>
                  <a:txBody>
                    <a:bodyPr/>
                    <a:lstStyle/>
                    <a:p>
                      <a:r>
                        <a:rPr kumimoji="0" lang="en-IN" sz="1600" b="1" kern="1200" dirty="0" smtClean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R&amp;D Section</a:t>
                      </a:r>
                      <a:endParaRPr kumimoji="0" lang="en-IN" sz="1600" b="1" kern="1200" dirty="0" smtClean="0">
                        <a:solidFill>
                          <a:srgbClr val="00B05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kumimoji="0" lang="en-IN" sz="16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Dr. Anupma Sharma, Sc. ‘D’, Dr. M K Sharma, Sc. ‘D’, Dr. R </a:t>
                      </a:r>
                      <a:r>
                        <a:rPr kumimoji="0" lang="en-IN" sz="1600" b="1" kern="120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Thayyen</a:t>
                      </a:r>
                      <a:r>
                        <a:rPr kumimoji="0" lang="en-IN" sz="16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Sc. ‘D’, Mr. P K Agarwal Sc. ‘B’, Mr. </a:t>
                      </a:r>
                      <a:r>
                        <a:rPr kumimoji="0" lang="en-IN" sz="1600" b="1" kern="120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Naresh</a:t>
                      </a:r>
                      <a:r>
                        <a:rPr kumimoji="0" lang="en-IN" sz="16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Kumar, Sc. ‘B’</a:t>
                      </a: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3768">
                <a:tc>
                  <a:txBody>
                    <a:bodyPr/>
                    <a:lstStyle/>
                    <a:p>
                      <a:r>
                        <a:rPr kumimoji="0" lang="en-IN" sz="1600" b="1" kern="1200" dirty="0" smtClean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Training Section:</a:t>
                      </a:r>
                      <a:endParaRPr kumimoji="0" lang="en-IN" sz="1600" b="1" kern="1200" dirty="0" smtClean="0">
                        <a:solidFill>
                          <a:srgbClr val="00B05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kumimoji="0" lang="en-IN" sz="16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Dr. Sumant Kumar, Sc. ‘C’, Dr. L N </a:t>
                      </a:r>
                      <a:r>
                        <a:rPr kumimoji="0" lang="en-IN" sz="1600" b="1" kern="120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Thakural</a:t>
                      </a:r>
                      <a:r>
                        <a:rPr kumimoji="0" lang="en-IN" sz="16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Sc. ‘C’, Dr. </a:t>
                      </a:r>
                      <a:r>
                        <a:rPr kumimoji="0" lang="en-IN" sz="1600" b="1" kern="120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Ashwini</a:t>
                      </a:r>
                      <a:r>
                        <a:rPr kumimoji="0" lang="en-IN" sz="16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IN" sz="1600" b="1" kern="120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Ranade</a:t>
                      </a:r>
                      <a:r>
                        <a:rPr kumimoji="0" lang="en-IN" sz="16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Sc. ‘C’, Mr. Prabhash Mishra Sc. ‘B’, and Dr. Gopal</a:t>
                      </a:r>
                      <a:r>
                        <a:rPr kumimoji="0" lang="en-IN" sz="1600" b="1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Krishna, </a:t>
                      </a:r>
                      <a:r>
                        <a:rPr kumimoji="0" lang="en-IN" sz="16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Mr. </a:t>
                      </a:r>
                      <a:r>
                        <a:rPr kumimoji="0" lang="en-IN" sz="1600" b="1" kern="120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Manoj</a:t>
                      </a:r>
                      <a:r>
                        <a:rPr kumimoji="0" lang="en-IN" sz="16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K Goel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8216">
                <a:tc>
                  <a:txBody>
                    <a:bodyPr/>
                    <a:lstStyle/>
                    <a:p>
                      <a:r>
                        <a:rPr kumimoji="0" lang="en-IN" sz="1600" b="1" kern="1200" dirty="0" err="1" smtClean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Center</a:t>
                      </a:r>
                      <a:r>
                        <a:rPr kumimoji="0" lang="en-IN" sz="1600" b="1" kern="1200" dirty="0" smtClean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for Excellence in Hydrological Modelling</a:t>
                      </a:r>
                    </a:p>
                    <a:p>
                      <a:r>
                        <a:rPr kumimoji="0" lang="en-IN" sz="16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Dr N C Ghosh, Sc. ‘G’, Dr Anupma Sharma, Sc. ’D’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8216">
                <a:tc>
                  <a:txBody>
                    <a:bodyPr/>
                    <a:lstStyle/>
                    <a:p>
                      <a:r>
                        <a:rPr kumimoji="0" lang="en-IN" sz="1600" b="1" kern="1200" dirty="0" err="1" smtClean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M&amp;E</a:t>
                      </a:r>
                      <a:r>
                        <a:rPr kumimoji="0" lang="en-IN" sz="1600" b="1" kern="1200" dirty="0" smtClean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Section</a:t>
                      </a:r>
                    </a:p>
                    <a:p>
                      <a:r>
                        <a:rPr kumimoji="0" lang="en-IN" sz="16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Mrs. Deepa Chalisgaonkar Sc. ‘F’, Mrs. Suman Gurjar Sc. ‘C’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3326">
                <a:tc>
                  <a:txBody>
                    <a:bodyPr/>
                    <a:lstStyle/>
                    <a:p>
                      <a:r>
                        <a:rPr kumimoji="0" lang="en-IN" sz="1600" b="1" kern="1200" dirty="0" smtClean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Procurement Section</a:t>
                      </a:r>
                    </a:p>
                    <a:p>
                      <a:r>
                        <a:rPr kumimoji="0" lang="en-IN" sz="16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Dr. Surjeet Singh Sc. ’D’, Mr. Manish Nema, Sc. ’C’</a:t>
                      </a:r>
                      <a:endParaRPr kumimoji="0" lang="en-US" sz="1600" b="1" kern="1200" dirty="0" smtClean="0">
                        <a:solidFill>
                          <a:srgbClr val="00682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88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600" b="1" kern="1200" dirty="0" smtClean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Finance Section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600" b="1" kern="12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Mr. S </a:t>
                      </a:r>
                      <a:r>
                        <a:rPr kumimoji="0" lang="en-IN" sz="1600" b="1" kern="1200" dirty="0" err="1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</a:t>
                      </a:r>
                      <a:r>
                        <a:rPr kumimoji="0" lang="en-IN" sz="1600" b="1" kern="12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IN" sz="1600" b="1" kern="1200" dirty="0" err="1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Lamba</a:t>
                      </a:r>
                      <a:r>
                        <a:rPr kumimoji="0" lang="en-IN" sz="1600" b="1" kern="12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Finance Officer, Mr. Rajneesh Goel, Section Officer</a:t>
                      </a:r>
                      <a:endParaRPr kumimoji="0" lang="en-US" sz="1600" b="1" kern="12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0"/>
            <a:ext cx="9171918" cy="980728"/>
          </a:xfrm>
          <a:prstGeom prst="rect">
            <a:avLst/>
          </a:prstGeom>
          <a:solidFill>
            <a:srgbClr val="002060"/>
          </a:solidFill>
          <a:ln w="6350" cap="rnd" cmpd="sng" algn="ctr">
            <a:noFill/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rtlCol="0" anchor="ctr" anchorCtr="0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lang="en-US" sz="48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 algn="ctr" eaLnBrk="0" fontAlgn="auto" hangingPunct="0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IN" sz="3600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FF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Project Management Unit (</a:t>
            </a:r>
            <a:r>
              <a:rPr lang="en-IN" sz="3600" spc="-100" dirty="0" err="1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FF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PMU</a:t>
            </a:r>
            <a:r>
              <a:rPr lang="en-IN" sz="3600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FF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at NIH</a:t>
            </a:r>
            <a:endParaRPr lang="en-US" sz="3600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FFF00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accent5"/>
          </a:solidFill>
          <a:ln w="6350" cap="rnd" cmpd="sng" algn="ctr">
            <a:noFill/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lang="en-US" sz="48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sz="4000" b="1" smtClean="0">
                <a:solidFill>
                  <a:srgbClr val="FFFF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FUNDS REC</a:t>
            </a:r>
            <a:r>
              <a:rPr lang="en-IN" sz="4000" b="1" dirty="0" smtClean="0">
                <a:solidFill>
                  <a:srgbClr val="FFFF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EI</a:t>
            </a:r>
            <a:r>
              <a:rPr sz="4000" b="1" smtClean="0">
                <a:solidFill>
                  <a:srgbClr val="FFFF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VED AND EXPENDITURE</a:t>
            </a:r>
            <a:endParaRPr sz="4000" b="1">
              <a:solidFill>
                <a:srgbClr val="FFFF00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1785926"/>
            <a:ext cx="6436377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>
                <a:solidFill>
                  <a:srgbClr val="C00000"/>
                </a:solidFill>
              </a:rPr>
              <a:t>Fund received 2016-17 : </a:t>
            </a:r>
            <a:r>
              <a:rPr lang="en-IN" dirty="0" smtClean="0">
                <a:solidFill>
                  <a:srgbClr val="002060"/>
                </a:solidFill>
              </a:rPr>
              <a:t>Rs. 2,88,80,000</a:t>
            </a:r>
          </a:p>
          <a:p>
            <a:endParaRPr lang="en-IN" dirty="0" smtClean="0">
              <a:solidFill>
                <a:srgbClr val="C00000"/>
              </a:solidFill>
            </a:endParaRPr>
          </a:p>
          <a:p>
            <a:r>
              <a:rPr lang="en-IN" dirty="0" smtClean="0">
                <a:solidFill>
                  <a:srgbClr val="C00000"/>
                </a:solidFill>
              </a:rPr>
              <a:t>Expenditure	         : </a:t>
            </a:r>
            <a:r>
              <a:rPr lang="en-IN" dirty="0" smtClean="0">
                <a:solidFill>
                  <a:srgbClr val="002060"/>
                </a:solidFill>
              </a:rPr>
              <a:t>Rs. 1,00,82,399</a:t>
            </a:r>
          </a:p>
          <a:p>
            <a:endParaRPr lang="en-IN" dirty="0" smtClean="0">
              <a:solidFill>
                <a:srgbClr val="C00000"/>
              </a:solidFill>
            </a:endParaRPr>
          </a:p>
          <a:p>
            <a:endParaRPr lang="en-IN" dirty="0" smtClean="0">
              <a:solidFill>
                <a:srgbClr val="C00000"/>
              </a:solidFill>
            </a:endParaRPr>
          </a:p>
          <a:p>
            <a:r>
              <a:rPr lang="en-IN" dirty="0" smtClean="0">
                <a:solidFill>
                  <a:srgbClr val="C00000"/>
                </a:solidFill>
              </a:rPr>
              <a:t>Fund received 2017-18 : </a:t>
            </a:r>
            <a:r>
              <a:rPr lang="en-IN" dirty="0" smtClean="0">
                <a:solidFill>
                  <a:srgbClr val="002060"/>
                </a:solidFill>
              </a:rPr>
              <a:t>Rs. 3,14,00,000</a:t>
            </a:r>
          </a:p>
          <a:p>
            <a:endParaRPr lang="en-IN" dirty="0" smtClean="0">
              <a:solidFill>
                <a:srgbClr val="C00000"/>
              </a:solidFill>
            </a:endParaRPr>
          </a:p>
          <a:p>
            <a:r>
              <a:rPr lang="en-IN" dirty="0" smtClean="0">
                <a:solidFill>
                  <a:srgbClr val="C00000"/>
                </a:solidFill>
              </a:rPr>
              <a:t>Expenditure : 		</a:t>
            </a:r>
            <a:r>
              <a:rPr lang="en-IN" dirty="0" smtClean="0">
                <a:solidFill>
                  <a:srgbClr val="002060"/>
                </a:solidFill>
              </a:rPr>
              <a:t>Rs. 10,46,411</a:t>
            </a:r>
          </a:p>
          <a:p>
            <a:endParaRPr lang="en-IN" dirty="0" smtClean="0">
              <a:solidFill>
                <a:srgbClr val="C00000"/>
              </a:solidFill>
            </a:endParaRPr>
          </a:p>
          <a:p>
            <a:endParaRPr lang="en-IN" dirty="0" smtClean="0">
              <a:solidFill>
                <a:srgbClr val="C00000"/>
              </a:solidFill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7158" y="428604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N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85720" y="3429000"/>
          <a:ext cx="8572560" cy="2984481"/>
        </p:xfrm>
        <a:graphic>
          <a:graphicData uri="http://schemas.openxmlformats.org/drawingml/2006/table">
            <a:tbl>
              <a:tblPr/>
              <a:tblGrid>
                <a:gridCol w="33938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104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719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638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54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/>
                      </a:r>
                      <a:br>
                        <a:rPr lang="en-US" sz="1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</a:br>
                      <a:r>
                        <a:rPr lang="en-US" sz="20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Equipments </a:t>
                      </a: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Approved (2017-18)</a:t>
                      </a:r>
                      <a:endParaRPr lang="en-IN" sz="20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26716" marR="26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Total Budget (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Crore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)</a:t>
                      </a:r>
                      <a:endParaRPr lang="en-IN" sz="18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26716" marR="26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Revised Equipments to be Approved</a:t>
                      </a:r>
                      <a:endParaRPr lang="en-IN" sz="18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26716" marR="26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Total Budget (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Crore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)</a:t>
                      </a:r>
                      <a:endParaRPr lang="en-IN" sz="18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26716" marR="26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679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HYDROLOGICAL INVESTIGATION (HI) LAB</a:t>
                      </a:r>
                      <a:endParaRPr lang="en-IN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Mang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Dual Carbon C13 Isotope </a:t>
                      </a:r>
                      <a:r>
                        <a:rPr lang="en-US" sz="18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analyser</a:t>
                      </a:r>
                      <a:endParaRPr lang="en-IN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26716" marR="26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8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1.0</a:t>
                      </a:r>
                      <a:endParaRPr lang="en-IN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26716" marR="26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Element </a:t>
                      </a:r>
                      <a:r>
                        <a:rPr lang="en-US" sz="18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Analyser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 (CNS)</a:t>
                      </a:r>
                      <a:endParaRPr lang="en-IN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Mang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Tritium Enrichment Unit</a:t>
                      </a:r>
                      <a:endParaRPr lang="en-IN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Mang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Normal Scintillation Counter</a:t>
                      </a:r>
                      <a:endParaRPr lang="en-IN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Mang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Liquid Nitrogen Plant</a:t>
                      </a:r>
                      <a:endParaRPr lang="en-IN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26716" marR="26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0.50</a:t>
                      </a:r>
                      <a:endParaRPr lang="en-IN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Mang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0.50</a:t>
                      </a:r>
                      <a:endParaRPr lang="en-IN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Mang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0.20</a:t>
                      </a:r>
                      <a:endParaRPr lang="en-IN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Mang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dirty="0" smtClean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0.20</a:t>
                      </a:r>
                      <a:endParaRPr lang="en-IN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26716" marR="26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accent5"/>
          </a:solidFill>
          <a:ln w="6350" cap="rnd" cmpd="sng" algn="ctr">
            <a:noFill/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lang="en-US" sz="48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IN" sz="4000" b="1" dirty="0" smtClean="0">
                <a:solidFill>
                  <a:srgbClr val="FFFF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MAJOR PROCUREMENT </a:t>
            </a:r>
          </a:p>
          <a:p>
            <a:pPr fontAlgn="auto">
              <a:spcAft>
                <a:spcPts val="0"/>
              </a:spcAft>
              <a:defRPr/>
            </a:pPr>
            <a:r>
              <a:rPr lang="en-IN" sz="4000" b="1" dirty="0" smtClean="0">
                <a:solidFill>
                  <a:srgbClr val="FFFF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2016-17 and 2017-18</a:t>
            </a:r>
            <a:endParaRPr sz="4000" b="1">
              <a:solidFill>
                <a:srgbClr val="FFFF00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406" y="1142984"/>
            <a:ext cx="900115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1800" dirty="0" smtClean="0">
                <a:solidFill>
                  <a:srgbClr val="FF0000"/>
                </a:solidFill>
              </a:rPr>
              <a:t>The procumbent of equipments were proposed under annual work plan and approved under component A for the year 2016-17 and 2017-18. For the year 2016-17 the equipments were proposed for three labs. (no list was provided), while for the year 2017-2018, the list and cost of the approved equipments for three labs of NIH are given in the table below.</a:t>
            </a:r>
          </a:p>
          <a:p>
            <a:pPr algn="just"/>
            <a:r>
              <a:rPr lang="en-IN" sz="1800" dirty="0" smtClean="0">
                <a:solidFill>
                  <a:srgbClr val="FF0000"/>
                </a:solidFill>
              </a:rPr>
              <a:t> </a:t>
            </a:r>
          </a:p>
          <a:p>
            <a:pPr algn="just"/>
            <a:r>
              <a:rPr lang="en-US" sz="1800" dirty="0" smtClean="0">
                <a:solidFill>
                  <a:srgbClr val="FF0000"/>
                </a:solidFill>
              </a:rPr>
              <a:t>Total budget for the year 2016-17 and 2017-18 is Rs. 4.2 </a:t>
            </a:r>
            <a:r>
              <a:rPr lang="en-US" sz="1800" dirty="0" err="1" smtClean="0">
                <a:solidFill>
                  <a:srgbClr val="FF0000"/>
                </a:solidFill>
              </a:rPr>
              <a:t>crore</a:t>
            </a:r>
            <a:r>
              <a:rPr lang="en-US" sz="1800" dirty="0" smtClean="0">
                <a:solidFill>
                  <a:srgbClr val="FF0000"/>
                </a:solidFill>
              </a:rPr>
              <a:t>. The revised budget for the two years is same i.e. Rs. 4.2 </a:t>
            </a:r>
            <a:r>
              <a:rPr lang="en-US" sz="1800" dirty="0" err="1" smtClean="0">
                <a:solidFill>
                  <a:srgbClr val="FF0000"/>
                </a:solidFill>
              </a:rPr>
              <a:t>Crore</a:t>
            </a:r>
            <a:r>
              <a:rPr lang="en-US" sz="1800" dirty="0" smtClean="0">
                <a:solidFill>
                  <a:srgbClr val="FF0000"/>
                </a:solidFill>
              </a:rPr>
              <a:t>.</a:t>
            </a:r>
            <a:endParaRPr lang="en-IN" sz="1800" dirty="0" smtClean="0">
              <a:solidFill>
                <a:srgbClr val="FF0000"/>
              </a:solidFill>
            </a:endParaRPr>
          </a:p>
          <a:p>
            <a:pPr algn="just"/>
            <a:endParaRPr lang="en-IN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7158" y="428604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N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85720" y="1133107"/>
          <a:ext cx="8715406" cy="5724917"/>
        </p:xfrm>
        <a:graphic>
          <a:graphicData uri="http://schemas.openxmlformats.org/drawingml/2006/table">
            <a:tbl>
              <a:tblPr/>
              <a:tblGrid>
                <a:gridCol w="34503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289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164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196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945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/>
                      </a:r>
                      <a:br>
                        <a:rPr lang="en-US" sz="2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</a:br>
                      <a:r>
                        <a:rPr lang="en-US" sz="2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Equipments Approved</a:t>
                      </a:r>
                      <a:endParaRPr lang="en-IN" sz="2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26716" marR="26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Total Budget (</a:t>
                      </a:r>
                      <a:r>
                        <a:rPr lang="en-US" sz="2400" b="1" dirty="0" err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Crore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)</a:t>
                      </a:r>
                      <a:endParaRPr lang="en-IN" sz="2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26716" marR="26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Revised Equipments to be Approved</a:t>
                      </a:r>
                      <a:endParaRPr lang="en-IN" sz="2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26716" marR="26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Total Budget (</a:t>
                      </a:r>
                      <a:r>
                        <a:rPr lang="en-US" sz="2400" b="1" dirty="0" err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Crore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)</a:t>
                      </a:r>
                      <a:endParaRPr lang="en-IN" sz="2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26716" marR="26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89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SOIL WATER LAB.</a:t>
                      </a:r>
                      <a:endParaRPr lang="en-IN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Mang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Ion Chromatograph with auto sampler and necessary accessories, CHNS analyzer with biomass converter, Millipore water system (ultrapure), </a:t>
                      </a:r>
                      <a:r>
                        <a:rPr lang="en-IN" sz="18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 Air </a:t>
                      </a:r>
                      <a:r>
                        <a:rPr lang="en-IN" sz="18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Pycnometer</a:t>
                      </a:r>
                      <a:r>
                        <a:rPr lang="en-IN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, Microwave digester</a:t>
                      </a:r>
                      <a:r>
                        <a:rPr lang="en-IN" sz="18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, Tension </a:t>
                      </a:r>
                      <a:r>
                        <a:rPr lang="en-IN" sz="18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Infiltrometer</a:t>
                      </a:r>
                      <a:r>
                        <a:rPr lang="en-IN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 : 6 </a:t>
                      </a:r>
                      <a:r>
                        <a:rPr lang="en-IN" sz="18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nos</a:t>
                      </a:r>
                      <a:r>
                        <a:rPr lang="en-IN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 </a:t>
                      </a:r>
                      <a:endParaRPr lang="en-IN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26716" marR="26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1.00</a:t>
                      </a:r>
                      <a:endParaRPr lang="en-IN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26716" marR="26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Same, no change</a:t>
                      </a:r>
                      <a:endParaRPr lang="en-IN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26716" marR="26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1.0</a:t>
                      </a:r>
                      <a:endParaRPr lang="en-IN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26716" marR="26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08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WQ LAB.</a:t>
                      </a:r>
                      <a:endParaRPr lang="en-IN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Mang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Gas Chromatograph Mass Spectrophotometer GCMS</a:t>
                      </a:r>
                      <a:endParaRPr lang="en-IN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26716" marR="26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0.70</a:t>
                      </a:r>
                      <a:endParaRPr lang="en-IN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26716" marR="26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GC-MS  </a:t>
                      </a:r>
                      <a:endParaRPr lang="en-IN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Mang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Dedicated Auto </a:t>
                      </a:r>
                      <a:r>
                        <a:rPr lang="en-US" sz="18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Titrator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 </a:t>
                      </a:r>
                      <a:endParaRPr lang="en-IN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Mang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TOC Analyzer </a:t>
                      </a:r>
                      <a:endParaRPr lang="en-IN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26716" marR="26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1.00</a:t>
                      </a:r>
                      <a:endParaRPr lang="en-IN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Mang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0.40</a:t>
                      </a:r>
                      <a:endParaRPr lang="en-IN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Mang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0.40</a:t>
                      </a:r>
                      <a:endParaRPr lang="en-IN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26716" marR="26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7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For HI, WQ and Soil Water Lab. for the year 2016-17</a:t>
                      </a:r>
                      <a:endParaRPr lang="en-IN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26716" marR="26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1.50</a:t>
                      </a:r>
                      <a:endParaRPr lang="en-IN" sz="18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26716" marR="26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N" sz="1800" b="1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6716" marR="26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N" sz="18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6716" marR="26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accent5"/>
          </a:solidFill>
          <a:ln w="6350" cap="rnd" cmpd="sng" algn="ctr">
            <a:noFill/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lang="en-US" sz="48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IN" sz="4000" b="1" dirty="0" smtClean="0">
                <a:solidFill>
                  <a:srgbClr val="FFFF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MAJOR PROCUREMENT </a:t>
            </a:r>
          </a:p>
          <a:p>
            <a:pPr fontAlgn="auto">
              <a:spcAft>
                <a:spcPts val="0"/>
              </a:spcAft>
              <a:defRPr/>
            </a:pPr>
            <a:r>
              <a:rPr lang="en-IN" sz="4000" b="1" dirty="0" smtClean="0">
                <a:solidFill>
                  <a:srgbClr val="FFFF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2016-17 and 2017-18</a:t>
            </a:r>
            <a:endParaRPr sz="4000" b="1">
              <a:solidFill>
                <a:srgbClr val="FFFF00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214313" y="1285875"/>
            <a:ext cx="8712200" cy="51133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25475" indent="-625475" algn="just" eaLnBrk="0" hangingPunct="0">
              <a:lnSpc>
                <a:spcPct val="150000"/>
              </a:lnSpc>
              <a:spcBef>
                <a:spcPct val="20000"/>
              </a:spcBef>
              <a:buClr>
                <a:srgbClr val="00682F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70C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Training needs analysis</a:t>
            </a:r>
          </a:p>
          <a:p>
            <a:pPr marL="625475" indent="-625475" algn="just" eaLnBrk="0" hangingPunct="0">
              <a:lnSpc>
                <a:spcPct val="150000"/>
              </a:lnSpc>
              <a:spcBef>
                <a:spcPct val="20000"/>
              </a:spcBef>
              <a:buClr>
                <a:srgbClr val="00682F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70C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Formation of expert committee for</a:t>
            </a:r>
          </a:p>
          <a:p>
            <a:pPr marL="1089025" indent="-631825" algn="just" eaLnBrk="0" hangingPunct="0">
              <a:lnSpc>
                <a:spcPct val="160000"/>
              </a:lnSpc>
              <a:spcBef>
                <a:spcPts val="0"/>
              </a:spcBef>
              <a:buClr>
                <a:srgbClr val="339966"/>
              </a:buClr>
              <a:buSzPct val="100000"/>
              <a:buFont typeface="Wingdings" pitchFamily="2" charset="2"/>
              <a:buChar char="v"/>
              <a:defRPr/>
            </a:pPr>
            <a:r>
              <a:rPr lang="en-US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Preparation of training calendar</a:t>
            </a:r>
          </a:p>
          <a:p>
            <a:pPr marL="1089025" lvl="1" indent="-631825" algn="just" eaLnBrk="0" hangingPunct="0">
              <a:lnSpc>
                <a:spcPct val="160000"/>
              </a:lnSpc>
              <a:spcBef>
                <a:spcPts val="0"/>
              </a:spcBef>
              <a:buClr>
                <a:srgbClr val="339966"/>
              </a:buClr>
              <a:buSzPct val="100000"/>
              <a:buFont typeface="Wingdings" pitchFamily="2" charset="2"/>
              <a:buChar char="v"/>
              <a:defRPr/>
            </a:pPr>
            <a:r>
              <a:rPr lang="en-US" dirty="0">
                <a:solidFill>
                  <a:srgbClr val="C0000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Identification of training institutes</a:t>
            </a:r>
          </a:p>
          <a:p>
            <a:pPr marL="1089025" lvl="1" indent="-631825" algn="just" eaLnBrk="0" hangingPunct="0">
              <a:lnSpc>
                <a:spcPct val="160000"/>
              </a:lnSpc>
              <a:spcBef>
                <a:spcPts val="0"/>
              </a:spcBef>
              <a:buClr>
                <a:srgbClr val="339966"/>
              </a:buClr>
              <a:buSzPct val="100000"/>
              <a:buFont typeface="Wingdings" pitchFamily="2" charset="2"/>
              <a:buChar char="v"/>
              <a:defRPr/>
            </a:pPr>
            <a:r>
              <a:rPr lang="en-US" dirty="0">
                <a:solidFill>
                  <a:srgbClr val="C0000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Course contents and modules</a:t>
            </a:r>
          </a:p>
          <a:p>
            <a:pPr marL="625475" indent="-625475" algn="just" eaLnBrk="0" hangingPunct="0">
              <a:lnSpc>
                <a:spcPct val="150000"/>
              </a:lnSpc>
              <a:spcBef>
                <a:spcPct val="20000"/>
              </a:spcBef>
              <a:buClr>
                <a:srgbClr val="00682F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en-US" dirty="0" err="1">
                <a:solidFill>
                  <a:srgbClr val="0070C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Oragnisation</a:t>
            </a:r>
            <a:r>
              <a:rPr lang="en-US" dirty="0">
                <a:solidFill>
                  <a:srgbClr val="0070C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of training courses as per training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calendar</a:t>
            </a:r>
            <a:endParaRPr lang="en-US" dirty="0">
              <a:solidFill>
                <a:srgbClr val="0070C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accent5"/>
          </a:solidFill>
          <a:ln w="6350" cap="rnd" cmpd="sng" algn="ctr">
            <a:noFill/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lang="en-US" sz="48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sz="4000" b="1" smtClean="0">
                <a:solidFill>
                  <a:srgbClr val="FFFF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NIH Nodal Agency for training needs</a:t>
            </a:r>
            <a:endParaRPr sz="4000" b="1">
              <a:solidFill>
                <a:srgbClr val="FFFF00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 bwMode="auto">
          <a:xfrm>
            <a:off x="357158" y="1285860"/>
            <a:ext cx="8634616" cy="12144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lang="en-IN" sz="2000" spc="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Total 39 </a:t>
            </a:r>
            <a:r>
              <a:rPr lang="en-IN" sz="2000" spc="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training and workshops have been </a:t>
            </a:r>
            <a:r>
              <a:rPr lang="en-IN" sz="2000" spc="1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oragnised</a:t>
            </a:r>
            <a:r>
              <a:rPr lang="en-IN" sz="2000" spc="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under NHP since 2015.  </a:t>
            </a:r>
            <a:r>
              <a:rPr lang="en-IN" sz="2000" spc="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Out of which some of the courses have been organised by NIH.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18" charset="2"/>
              <a:buNone/>
              <a:tabLst/>
              <a:defRPr/>
            </a:pPr>
            <a:endParaRPr lang="en-IN" sz="2000" spc="1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lang="en-IN" sz="2000" spc="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NIH has </a:t>
            </a:r>
            <a:r>
              <a:rPr lang="en-IN" sz="2000" spc="1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oragnised</a:t>
            </a:r>
            <a:r>
              <a:rPr lang="en-IN" sz="2000" spc="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training courses on </a:t>
            </a:r>
            <a:r>
              <a:rPr lang="en-IN" sz="2000" spc="1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IN" sz="2000" spc="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Basics of Hydrology, Ground water hydrology, HEC based modelling solutions, Hydrologic forecasting etc. Beside this, some of the courses have been organised jointly with CWC and CWPRS.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18" charset="2"/>
              <a:buNone/>
              <a:tabLst/>
              <a:defRPr/>
            </a:pPr>
            <a:endParaRPr lang="en-IN" sz="2000" spc="1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lang="en-IN" sz="2000" spc="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Some times, it is difficult to get sufficient number of participants for the training course.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18" charset="2"/>
              <a:buNone/>
              <a:tabLst/>
              <a:defRPr/>
            </a:pPr>
            <a:endParaRPr lang="en-IN" sz="2000" spc="1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18" charset="2"/>
              <a:buNone/>
              <a:tabLst/>
              <a:defRPr/>
            </a:pPr>
            <a:endParaRPr lang="en-IN" sz="2000" spc="1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accent5"/>
          </a:solidFill>
          <a:ln w="6350" cap="rnd" cmpd="sng" algn="ctr">
            <a:noFill/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lang="en-US" sz="48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IN" sz="4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Training/Workshops organised</a:t>
            </a:r>
            <a:endParaRPr sz="4000" b="1">
              <a:solidFill>
                <a:srgbClr val="FFFF00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747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1142983"/>
          </a:xfrm>
          <a:prstGeom prst="rect">
            <a:avLst/>
          </a:prstGeom>
          <a:solidFill>
            <a:schemeClr val="accent5"/>
          </a:solidFill>
          <a:ln w="6350" cap="rnd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>
            <a:normAutofit fontScale="97500"/>
          </a:bodyPr>
          <a:lstStyle/>
          <a:p>
            <a:pPr algn="ctr" eaLnBrk="0" fontAlgn="auto" hangingPunct="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6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FF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PURPOSE DRIVEN STUDIES (PDS)</a:t>
            </a:r>
          </a:p>
        </p:txBody>
      </p:sp>
      <p:sp>
        <p:nvSpPr>
          <p:cNvPr id="28675" name="TextBox 1"/>
          <p:cNvSpPr txBox="1">
            <a:spLocks noChangeArrowheads="1"/>
          </p:cNvSpPr>
          <p:nvPr/>
        </p:nvSpPr>
        <p:spPr bwMode="auto">
          <a:xfrm>
            <a:off x="285720" y="1214422"/>
            <a:ext cx="8610600" cy="406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IN" sz="2400" dirty="0">
                <a:solidFill>
                  <a:srgbClr val="0070C0"/>
                </a:solidFill>
              </a:rPr>
              <a:t>One of the main focus of NHP is to take up R&amp;D studies in the form of Purpose driven studies (PDS). </a:t>
            </a:r>
          </a:p>
          <a:p>
            <a:endParaRPr lang="en-IN" sz="2400" dirty="0"/>
          </a:p>
          <a:p>
            <a:pPr>
              <a:buFont typeface="Wingdings" pitchFamily="2" charset="2"/>
              <a:buChar char="Ø"/>
            </a:pPr>
            <a:r>
              <a:rPr lang="en-IN" sz="2400" dirty="0">
                <a:solidFill>
                  <a:srgbClr val="008000"/>
                </a:solidFill>
              </a:rPr>
              <a:t>PDS would address the specific issues of water management problems identified within the area of operation of implementing agencies and of public concern. </a:t>
            </a:r>
          </a:p>
          <a:p>
            <a:pPr>
              <a:buFont typeface="Wingdings" pitchFamily="2" charset="2"/>
              <a:buChar char="Ø"/>
            </a:pPr>
            <a:endParaRPr lang="en-IN" sz="2400" dirty="0"/>
          </a:p>
          <a:p>
            <a:pPr>
              <a:buFont typeface="Wingdings" pitchFamily="2" charset="2"/>
              <a:buChar char="Ø"/>
            </a:pPr>
            <a:r>
              <a:rPr lang="en-IN" sz="2400" dirty="0">
                <a:solidFill>
                  <a:srgbClr val="C00000"/>
                </a:solidFill>
              </a:rPr>
              <a:t>Outcome of the studies are expected to provide feasible and cost effective methodologies for replication in other areas situated in similar hydrological and hydro-geological setup.</a:t>
            </a:r>
          </a:p>
          <a:p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5720" y="5357826"/>
          <a:ext cx="8715406" cy="1285884"/>
        </p:xfrm>
        <a:graphic>
          <a:graphicData uri="http://schemas.openxmlformats.org/drawingml/2006/table">
            <a:tbl>
              <a:tblPr/>
              <a:tblGrid>
                <a:gridCol w="87154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285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400" dirty="0" smtClean="0">
                          <a:latin typeface="Calibri"/>
                          <a:ea typeface="Calibri"/>
                          <a:cs typeface="Mangal"/>
                        </a:rPr>
                        <a:t>To</a:t>
                      </a:r>
                      <a:endParaRPr lang="en-IN" sz="4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26716" marR="26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5720" y="5429264"/>
            <a:ext cx="690445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dirty="0" smtClean="0">
                <a:solidFill>
                  <a:srgbClr val="002060"/>
                </a:solidFill>
              </a:rPr>
              <a:t>Total PDS received 					30</a:t>
            </a:r>
          </a:p>
          <a:p>
            <a:r>
              <a:rPr lang="en-IN" sz="2000" dirty="0" smtClean="0">
                <a:solidFill>
                  <a:srgbClr val="002060"/>
                </a:solidFill>
              </a:rPr>
              <a:t>Presented during first R&amp;D Session (13-14 July, 2017)	26</a:t>
            </a:r>
          </a:p>
          <a:p>
            <a:r>
              <a:rPr lang="en-IN" sz="2000" dirty="0" smtClean="0">
                <a:solidFill>
                  <a:srgbClr val="002060"/>
                </a:solidFill>
              </a:rPr>
              <a:t>Sent for approval/revision : 				20</a:t>
            </a:r>
            <a:endParaRPr lang="en-IN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7753</TotalTime>
  <Words>781</Words>
  <Application>Microsoft Office PowerPoint</Application>
  <PresentationFormat>On-screen Show (4:3)</PresentationFormat>
  <Paragraphs>115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Paper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PFMS: Public Financial Management System</vt:lpstr>
      <vt:lpstr>WAY FORWARD</vt:lpstr>
      <vt:lpstr>Slide 12</vt:lpstr>
    </vt:vector>
  </TitlesOfParts>
  <Company>nih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PROPOSAL FOR HYDROLOGY PROJECT - PHASE II</dc:title>
  <dc:creator>akl</dc:creator>
  <cp:lastModifiedBy>HP1</cp:lastModifiedBy>
  <cp:revision>602</cp:revision>
  <cp:lastPrinted>2006-05-02T04:27:39Z</cp:lastPrinted>
  <dcterms:created xsi:type="dcterms:W3CDTF">2003-09-19T12:26:27Z</dcterms:created>
  <dcterms:modified xsi:type="dcterms:W3CDTF">2017-08-30T10:50:19Z</dcterms:modified>
</cp:coreProperties>
</file>